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2734097" r:id="rId1"/>
  </p:sldMasterIdLst>
  <p:sldIdLst>
    <p:sldId id="310" r:id="rId2"/>
    <p:sldId id="309" r:id="rId3"/>
    <p:sldId id="311" r:id="rId4"/>
    <p:sldId id="31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313" r:id="rId41"/>
    <p:sldId id="308" r:id="rId42"/>
  </p:sldIdLst>
  <p:sldSz cx="9753600" cy="7315200"/>
  <p:notesSz cx="6858000" cy="9144000"/>
  <p:defaultTextStyle>
    <a:defPPr>
      <a:defRPr lang="fr-FR"/>
    </a:defPPr>
    <a:lvl1pPr marL="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362" y="-4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Food and sugar substitutes.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Caries vaccine</a:t>
          </a:r>
          <a:endParaRPr lang="en-IN" sz="18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Theories of dental caries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4415BF39-EED7-4E02-92AF-C3033442FDD6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Current concept of dental caries.</a:t>
          </a:r>
          <a:endParaRPr lang="en-IN" sz="1800" dirty="0"/>
        </a:p>
      </dgm:t>
    </dgm:pt>
    <dgm:pt modelId="{010F7137-C30C-4207-80B7-4C21DB479E05}" type="parTrans" cxnId="{8AF41A71-9EC2-4DB4-A60F-F4D29978BCF8}">
      <dgm:prSet/>
      <dgm:spPr/>
    </dgm:pt>
    <dgm:pt modelId="{A3922222-7711-435F-962D-93D128BF5B1E}" type="sibTrans" cxnId="{8AF41A71-9EC2-4DB4-A60F-F4D29978BCF8}">
      <dgm:prSet/>
      <dgm:spPr/>
    </dgm:pt>
    <dgm:pt modelId="{CA54BCD0-1517-4125-B863-71C6F1005B7D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Global decline in dental caries.</a:t>
          </a:r>
          <a:endParaRPr lang="en-IN" sz="1800" dirty="0"/>
        </a:p>
      </dgm:t>
    </dgm:pt>
    <dgm:pt modelId="{81EFEEEE-CB62-41D4-AB2D-779DA8A23348}" type="parTrans" cxnId="{A5116A8B-4955-4C79-9F74-66EBB1187EFE}">
      <dgm:prSet/>
      <dgm:spPr/>
    </dgm:pt>
    <dgm:pt modelId="{CA80ABB9-2E05-4867-917F-002F17340EA4}" type="sibTrans" cxnId="{A5116A8B-4955-4C79-9F74-66EBB1187EFE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9C64FDC-BAA4-4ECC-921A-863A3AB84588}" type="presOf" srcId="{C359A1FE-0145-4C64-A42E-34284E3F2E08}" destId="{ED89CD7F-7917-4904-80B4-783F736258A1}" srcOrd="0" destOrd="0" presId="urn:microsoft.com/office/officeart/2005/8/layout/vList5"/>
    <dgm:cxn modelId="{3B98CEF6-7E32-4C95-AEAD-31917477220F}" type="presOf" srcId="{69D16008-07C8-4217-92C4-09136E1731E2}" destId="{D4CBDBA8-A4E6-4F9A-B98A-1579BA25CE39}" srcOrd="0" destOrd="0" presId="urn:microsoft.com/office/officeart/2005/8/layout/vList5"/>
    <dgm:cxn modelId="{DB0A6E89-0E92-40B9-9969-5C19CC3BC051}" type="presOf" srcId="{B638C75D-5E26-4E3D-A5D4-23250FFCC06C}" destId="{F1D7AD5C-DB44-4A19-8B7F-FADF354433E5}" srcOrd="0" destOrd="0" presId="urn:microsoft.com/office/officeart/2005/8/layout/vList5"/>
    <dgm:cxn modelId="{19C7FC3C-A35A-4DCD-9FCB-578C85F97D41}" type="presOf" srcId="{A941703B-3989-4CCF-82DF-D90B0FAABB1E}" destId="{9C9D0967-FA58-46BA-9235-5B5B6530A1AA}" srcOrd="0" destOrd="0" presId="urn:microsoft.com/office/officeart/2005/8/layout/vList5"/>
    <dgm:cxn modelId="{8AF41A71-9EC2-4DB4-A60F-F4D29978BCF8}" srcId="{69D16008-07C8-4217-92C4-09136E1731E2}" destId="{4415BF39-EED7-4E02-92AF-C3033442FDD6}" srcOrd="1" destOrd="0" parTransId="{010F7137-C30C-4207-80B7-4C21DB479E05}" sibTransId="{A3922222-7711-435F-962D-93D128BF5B1E}"/>
    <dgm:cxn modelId="{6A898FC1-8392-4759-8753-1D431320E56F}" type="presOf" srcId="{CF78353C-ED4A-44F8-82B9-AB8E4EAFD0F1}" destId="{E67F6727-7A83-4D6F-B692-20DDFF77EE91}" srcOrd="0" destOrd="0" presId="urn:microsoft.com/office/officeart/2005/8/layout/vList5"/>
    <dgm:cxn modelId="{A5116A8B-4955-4C79-9F74-66EBB1187EFE}" srcId="{85681603-BE50-42FD-A9CC-64FFB9A98157}" destId="{CA54BCD0-1517-4125-B863-71C6F1005B7D}" srcOrd="1" destOrd="0" parTransId="{81EFEEEE-CB62-41D4-AB2D-779DA8A23348}" sibTransId="{CA80ABB9-2E05-4867-917F-002F17340EA4}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6778C090-8874-4B2E-B4F2-0D0A14475846}" type="presOf" srcId="{85681603-BE50-42FD-A9CC-64FFB9A98157}" destId="{CF365A74-CAAD-414D-A1D9-DFD9ADC1E2B8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29AF9FC5-4C65-49A8-9D28-54301C0A64D7}" type="presOf" srcId="{CA54BCD0-1517-4125-B863-71C6F1005B7D}" destId="{E67F6727-7A83-4D6F-B692-20DDFF77EE91}" srcOrd="0" destOrd="1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3A74835C-EC68-4AAE-89B9-28192EDED457}" type="presOf" srcId="{B36805F1-1A26-4EA3-9773-7CB7D0B74A47}" destId="{33B8C528-80B2-472D-9692-8F1788AB7EC9}" srcOrd="0" destOrd="0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AE615972-8022-4C56-8185-112434B02CC5}" type="presOf" srcId="{4415BF39-EED7-4E02-92AF-C3033442FDD6}" destId="{F1D7AD5C-DB44-4A19-8B7F-FADF354433E5}" srcOrd="0" destOrd="1" presId="urn:microsoft.com/office/officeart/2005/8/layout/vList5"/>
    <dgm:cxn modelId="{A70DEB6E-881C-48D3-BF7A-F724F8673844}" type="presParOf" srcId="{33B8C528-80B2-472D-9692-8F1788AB7EC9}" destId="{DD4A62C7-52B3-4878-BF01-E85F977063BD}" srcOrd="0" destOrd="0" presId="urn:microsoft.com/office/officeart/2005/8/layout/vList5"/>
    <dgm:cxn modelId="{ED0639E5-E483-42CC-BF18-9BC74011FF81}" type="presParOf" srcId="{DD4A62C7-52B3-4878-BF01-E85F977063BD}" destId="{D4CBDBA8-A4E6-4F9A-B98A-1579BA25CE39}" srcOrd="0" destOrd="0" presId="urn:microsoft.com/office/officeart/2005/8/layout/vList5"/>
    <dgm:cxn modelId="{A53CCB82-50D2-4068-9D4D-6EE268EEBFA9}" type="presParOf" srcId="{DD4A62C7-52B3-4878-BF01-E85F977063BD}" destId="{F1D7AD5C-DB44-4A19-8B7F-FADF354433E5}" srcOrd="1" destOrd="0" presId="urn:microsoft.com/office/officeart/2005/8/layout/vList5"/>
    <dgm:cxn modelId="{4A28AE29-3659-43E1-92B0-144F9CE89910}" type="presParOf" srcId="{33B8C528-80B2-472D-9692-8F1788AB7EC9}" destId="{C20CC4C3-A18D-47A0-B61A-C86FAC7878AB}" srcOrd="1" destOrd="0" presId="urn:microsoft.com/office/officeart/2005/8/layout/vList5"/>
    <dgm:cxn modelId="{08B5A554-1D2D-4E91-A9F9-140AAD7AB2A8}" type="presParOf" srcId="{33B8C528-80B2-472D-9692-8F1788AB7EC9}" destId="{54A3307B-93E8-4A13-9DC4-895525361CF7}" srcOrd="2" destOrd="0" presId="urn:microsoft.com/office/officeart/2005/8/layout/vList5"/>
    <dgm:cxn modelId="{E7A4FD98-B4C4-4838-A058-48A03861A435}" type="presParOf" srcId="{54A3307B-93E8-4A13-9DC4-895525361CF7}" destId="{9C9D0967-FA58-46BA-9235-5B5B6530A1AA}" srcOrd="0" destOrd="0" presId="urn:microsoft.com/office/officeart/2005/8/layout/vList5"/>
    <dgm:cxn modelId="{35AE0826-F868-4D6F-8EC2-283D8961BB85}" type="presParOf" srcId="{54A3307B-93E8-4A13-9DC4-895525361CF7}" destId="{ED89CD7F-7917-4904-80B4-783F736258A1}" srcOrd="1" destOrd="0" presId="urn:microsoft.com/office/officeart/2005/8/layout/vList5"/>
    <dgm:cxn modelId="{B8077198-9523-4E6B-96D5-85BAE49B2FEA}" type="presParOf" srcId="{33B8C528-80B2-472D-9692-8F1788AB7EC9}" destId="{644D8222-4A71-4720-8FA7-1D26A5AFF0B5}" srcOrd="3" destOrd="0" presId="urn:microsoft.com/office/officeart/2005/8/layout/vList5"/>
    <dgm:cxn modelId="{DD86DF16-A721-4DA7-B8B8-F1034A65DCCF}" type="presParOf" srcId="{33B8C528-80B2-472D-9692-8F1788AB7EC9}" destId="{AFE0987D-7B5A-4C81-BA3B-2D2739472C53}" srcOrd="4" destOrd="0" presId="urn:microsoft.com/office/officeart/2005/8/layout/vList5"/>
    <dgm:cxn modelId="{A57BAA97-B9DE-4067-B66D-667FD71B0CC8}" type="presParOf" srcId="{AFE0987D-7B5A-4C81-BA3B-2D2739472C53}" destId="{CF365A74-CAAD-414D-A1D9-DFD9ADC1E2B8}" srcOrd="0" destOrd="0" presId="urn:microsoft.com/office/officeart/2005/8/layout/vList5"/>
    <dgm:cxn modelId="{5E370EFE-2253-4204-9C29-546DBF78B19F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8960" y="1463040"/>
            <a:ext cx="8375091" cy="1950720"/>
          </a:xfrm>
          <a:ln>
            <a:noFill/>
          </a:ln>
        </p:spPr>
        <p:txBody>
          <a:bodyPr vert="horz" tIns="0" rIns="1950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8960" y="3443772"/>
            <a:ext cx="8378342" cy="1869440"/>
          </a:xfrm>
        </p:spPr>
        <p:txBody>
          <a:bodyPr lIns="0" rIns="19506"/>
          <a:lstStyle>
            <a:lvl1pPr marL="0" marR="48765" indent="0" algn="r">
              <a:buNone/>
              <a:defRPr>
                <a:solidFill>
                  <a:schemeClr val="tx1"/>
                </a:solidFill>
              </a:defRPr>
            </a:lvl1pPr>
            <a:lvl2pPr marL="487650" indent="0" algn="ctr">
              <a:buNone/>
            </a:lvl2pPr>
            <a:lvl3pPr marL="975299" indent="0" algn="ctr">
              <a:buNone/>
            </a:lvl3pPr>
            <a:lvl4pPr marL="1462949" indent="0" algn="ctr">
              <a:buNone/>
            </a:lvl4pPr>
            <a:lvl5pPr marL="1950598" indent="0" algn="ctr">
              <a:buNone/>
            </a:lvl5pPr>
            <a:lvl6pPr marL="2438248" indent="0" algn="ctr">
              <a:buNone/>
            </a:lvl6pPr>
            <a:lvl7pPr marL="2925897" indent="0" algn="ctr">
              <a:buNone/>
            </a:lvl7pPr>
            <a:lvl8pPr marL="3413547" indent="0" algn="ctr">
              <a:buNone/>
            </a:lvl8pPr>
            <a:lvl9pPr marL="39011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975362"/>
            <a:ext cx="2194560" cy="55592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975362"/>
            <a:ext cx="6421120" cy="555921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09" y="1404519"/>
            <a:ext cx="829056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09" y="2884975"/>
            <a:ext cx="8290560" cy="1610359"/>
          </a:xfrm>
        </p:spPr>
        <p:txBody>
          <a:bodyPr lIns="48765" rIns="48765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 tIns="4876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978931"/>
            <a:ext cx="4309534" cy="703309"/>
          </a:xfrm>
        </p:spPr>
        <p:txBody>
          <a:bodyPr lIns="48765" tIns="0" rIns="48765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983741"/>
            <a:ext cx="4311227" cy="698499"/>
          </a:xfrm>
        </p:spPr>
        <p:txBody>
          <a:bodyPr lIns="48765" tIns="0" rIns="48765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2682240"/>
            <a:ext cx="4309534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682240"/>
            <a:ext cx="4311227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859520" cy="1219200"/>
          </a:xfrm>
        </p:spPr>
        <p:txBody>
          <a:bodyPr vert="horz" tIns="4876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2"/>
            <a:ext cx="292608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0" y="1788160"/>
            <a:ext cx="2926080" cy="4876800"/>
          </a:xfrm>
        </p:spPr>
        <p:txBody>
          <a:bodyPr lIns="19506" rIns="1950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3387" y="1788160"/>
            <a:ext cx="5452533" cy="4876800"/>
          </a:xfrm>
        </p:spPr>
        <p:txBody>
          <a:bodyPr tIns="0"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376803" y="1181949"/>
            <a:ext cx="560832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537743" y="5717087"/>
            <a:ext cx="165811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255463"/>
            <a:ext cx="2360371" cy="1688129"/>
          </a:xfrm>
        </p:spPr>
        <p:txBody>
          <a:bodyPr vert="horz" lIns="48765" tIns="48765" rIns="48765" bIns="48765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17371"/>
            <a:ext cx="2357120" cy="2324608"/>
          </a:xfrm>
        </p:spPr>
        <p:txBody>
          <a:bodyPr lIns="68271" rIns="48765" bIns="48765" anchor="t"/>
          <a:lstStyle>
            <a:lvl1pPr marL="0" indent="0" algn="l">
              <a:spcBef>
                <a:spcPts val="267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5680" y="6780107"/>
            <a:ext cx="650240" cy="389467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18179" y="1279485"/>
            <a:ext cx="4925568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160" y="6204373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73600" y="6634481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160" y="-7620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73600" y="-7620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  <a:prstGeom prst="rect">
            <a:avLst/>
          </a:prstGeom>
        </p:spPr>
        <p:txBody>
          <a:bodyPr vert="horz" lIns="0" tIns="4876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7680" y="2064512"/>
            <a:ext cx="8778240" cy="4681728"/>
          </a:xfrm>
          <a:prstGeom prst="rect">
            <a:avLst/>
          </a:prstGeom>
        </p:spPr>
        <p:txBody>
          <a:bodyPr vert="horz" lIns="97530" tIns="48765" rIns="97530" bIns="4876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7680" y="6780107"/>
            <a:ext cx="227584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05/07/2022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44800" y="6780107"/>
            <a:ext cx="357632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53120" y="6780107"/>
            <a:ext cx="8128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285" y="215902"/>
            <a:ext cx="9792585" cy="69250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342734098" r:id="rId1"/>
    <p:sldLayoutId id="2342734099" r:id="rId2"/>
    <p:sldLayoutId id="2342734100" r:id="rId3"/>
    <p:sldLayoutId id="2342734101" r:id="rId4"/>
    <p:sldLayoutId id="2342734102" r:id="rId5"/>
    <p:sldLayoutId id="2342734103" r:id="rId6"/>
    <p:sldLayoutId id="2342734104" r:id="rId7"/>
    <p:sldLayoutId id="2342734105" r:id="rId8"/>
    <p:sldLayoutId id="2342734106" r:id="rId9"/>
    <p:sldLayoutId id="2342734107" r:id="rId10"/>
    <p:sldLayoutId id="2342734108" r:id="rId11"/>
    <p:sldLayoutId id="2342734109" r:id="rId12"/>
  </p:sldLayoutIdLst>
  <p:txStyles>
    <p:titleStyle>
      <a:lvl1pPr algn="l" rtl="0" eaLnBrk="1" latinLnBrk="0" hangingPunct="1">
        <a:spcBef>
          <a:spcPct val="0"/>
        </a:spcBef>
        <a:buNone/>
        <a:defRPr kumimoji="0" sz="5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2590" indent="-29259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09" indent="-26333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indent="-26333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889" indent="-22431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60478" indent="-22431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53068" indent="-22431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128" indent="-1950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0718" indent="-195060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33307" indent="-1950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038600"/>
            <a:ext cx="4028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DENTAL CARIES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667000"/>
          <a:ext cx="7159901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68309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137430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mtClean="0"/>
                        <a:t>Introduction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mtClean="0"/>
                        <a:t>Classification </a:t>
                      </a:r>
                      <a:r>
                        <a:rPr lang="en-US" dirty="0" smtClean="0"/>
                        <a:t>of caries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Epidemiology of caries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Saliva and dental caries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Diet and dental caries.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182880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209800" y="5334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CATEGORY</a:t>
            </a: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600200"/>
            <a:ext cx="2869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CONTENTS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33100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Classification of caries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Epidemiology of caries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Theories of dental caries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Histology of dental caries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Saliva  and dental caries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Diet and dental caries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Food and sugar substitutes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Caries vaccine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Global decline in dental caries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526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Caries is defined as microbial disease of the </a:t>
            </a:r>
          </a:p>
          <a:p>
            <a:r>
              <a:rPr lang="en-US" sz="2800" dirty="0" smtClean="0"/>
              <a:t>calcified tissues of the teeth that leads to </a:t>
            </a:r>
          </a:p>
          <a:p>
            <a:r>
              <a:rPr lang="en-US" sz="2800" dirty="0" err="1" smtClean="0"/>
              <a:t>dimeralisation</a:t>
            </a:r>
            <a:r>
              <a:rPr lang="en-US" sz="2800" dirty="0" smtClean="0"/>
              <a:t> of the inorganic components </a:t>
            </a:r>
          </a:p>
          <a:p>
            <a:r>
              <a:rPr lang="en-US" sz="2800" dirty="0" smtClean="0"/>
              <a:t>and </a:t>
            </a:r>
            <a:r>
              <a:rPr lang="en-US" sz="2800" smtClean="0"/>
              <a:t>the subsequent breakdown </a:t>
            </a:r>
            <a:r>
              <a:rPr lang="en-US" sz="2800" dirty="0" smtClean="0"/>
              <a:t>of the</a:t>
            </a:r>
          </a:p>
          <a:p>
            <a:r>
              <a:rPr lang="en-US" sz="2800" dirty="0" smtClean="0"/>
              <a:t> organic matrix of enamel and dentin.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Stephan curve is a graph published by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stephen</a:t>
            </a:r>
            <a:r>
              <a:rPr lang="en-US" sz="2800" dirty="0" smtClean="0"/>
              <a:t> and miller in 1944 which reflected</a:t>
            </a:r>
          </a:p>
          <a:p>
            <a:r>
              <a:rPr lang="en-US" sz="2800" dirty="0" smtClean="0"/>
              <a:t>  the fall in salivary ph following a glucose rinse.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Food sugar substitutes are </a:t>
            </a:r>
            <a:r>
              <a:rPr lang="en-US" sz="2800" dirty="0" err="1" smtClean="0"/>
              <a:t>aspartate</a:t>
            </a:r>
            <a:r>
              <a:rPr lang="en-US" sz="2800" dirty="0" smtClean="0"/>
              <a:t> ,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saccharine,sucralose,sorbitol,xylitol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181</Words>
  <Application>Microsoft Office PowerPoint</Application>
  <PresentationFormat>Custom</PresentationFormat>
  <Paragraphs>44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7</cp:revision>
  <dcterms:created xsi:type="dcterms:W3CDTF">2022-05-28T06:03:27Z</dcterms:created>
  <dcterms:modified xsi:type="dcterms:W3CDTF">2022-07-05T09:05:18Z</dcterms:modified>
  <cp:category/>
</cp:coreProperties>
</file>